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14"/>
  </p:notesMasterIdLst>
  <p:sldIdLst>
    <p:sldId id="260" r:id="rId2"/>
    <p:sldId id="268" r:id="rId3"/>
    <p:sldId id="291" r:id="rId4"/>
    <p:sldId id="292" r:id="rId5"/>
    <p:sldId id="293" r:id="rId6"/>
    <p:sldId id="298" r:id="rId7"/>
    <p:sldId id="294" r:id="rId8"/>
    <p:sldId id="299" r:id="rId9"/>
    <p:sldId id="295" r:id="rId10"/>
    <p:sldId id="300" r:id="rId11"/>
    <p:sldId id="296" r:id="rId12"/>
    <p:sldId id="290" r:id="rId1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031" autoAdjust="0"/>
  </p:normalViewPr>
  <p:slideViewPr>
    <p:cSldViewPr snapToGrid="0">
      <p:cViewPr varScale="1">
        <p:scale>
          <a:sx n="59" d="100"/>
          <a:sy n="59" d="100"/>
        </p:scale>
        <p:origin x="940" y="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3" d="100"/>
          <a:sy n="63" d="100"/>
        </p:scale>
        <p:origin x="313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06.01.2026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219928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90763" y="512763"/>
            <a:ext cx="4562475" cy="25669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806345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030936" y="5982754"/>
            <a:ext cx="1538565" cy="500400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542404" y="639051"/>
            <a:ext cx="1027097" cy="954970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5" name="AutoShape 5"/>
          <p:cNvSpPr/>
          <p:nvPr/>
        </p:nvSpPr>
        <p:spPr>
          <a:xfrm>
            <a:off x="828000" y="6235582"/>
            <a:ext cx="3911069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Copyright © 2025 Neusoft Corporation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828000" y="6032456"/>
            <a:ext cx="1723549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zh-CN" altLang="en-US" sz="1000" b="0" i="0" u="none" strike="noStrike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东软秘密</a:t>
            </a:r>
            <a:endParaRPr lang="en-US" sz="1100" dirty="0"/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" hasCustomPrompt="1"/>
          </p:nvPr>
        </p:nvSpPr>
        <p:spPr>
          <a:xfrm>
            <a:off x="828000" y="2929497"/>
            <a:ext cx="8580438" cy="585866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6800" rIns="91440" bIns="45720" anchor="t"/>
          <a:lstStyle>
            <a:lvl1pPr algn="l">
              <a:lnSpc>
                <a:spcPct val="100000"/>
              </a:lnSpc>
              <a:defRPr sz="1600" b="0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                </a:t>
            </a:r>
          </a:p>
          <a:p>
            <a:pPr indent="0" algn="l">
              <a:lnSpc>
                <a:spcPct val="100000"/>
              </a:lnSpc>
            </a:pPr>
            <a:r>
              <a:rPr lang="en-US" sz="1600" b="0" i="0" u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16pt </a:t>
            </a:r>
            <a:r>
              <a:rPr lang="en-US" sz="1600" b="0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</a:t>
            </a:r>
          </a:p>
        </p:txBody>
      </p:sp>
      <p:sp>
        <p:nvSpPr>
          <p:cNvPr id="8" name="AutoShape 8"/>
          <p:cNvSpPr>
            <a:spLocks noGrp="1"/>
          </p:cNvSpPr>
          <p:nvPr>
            <p:ph type="body" sz="quarter" idx="2" hasCustomPrompt="1"/>
          </p:nvPr>
        </p:nvSpPr>
        <p:spPr>
          <a:xfrm>
            <a:off x="828000" y="1188397"/>
            <a:ext cx="8580438" cy="1323439"/>
          </a:xfrm>
          <a:prstGeom prst="rect">
            <a:avLst/>
          </a:prstGeom>
          <a:noFill/>
          <a:ln w="12700">
            <a:noFill/>
            <a:prstDash val="solid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40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 </a:t>
            </a:r>
            <a:r>
              <a:rPr lang="en-US" sz="4000" b="1" i="0" u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Verdana </a:t>
            </a:r>
          </a:p>
          <a:p>
            <a:pPr indent="0" algn="l">
              <a:lnSpc>
                <a:spcPct val="100000"/>
              </a:lnSpc>
            </a:pPr>
            <a:r>
              <a:rPr lang="en-US" sz="4000" b="1" i="0" u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40pt </a:t>
            </a:r>
            <a:r>
              <a:rPr lang="en-US" sz="4000" b="1" i="0" u="none" strike="noStrike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rPr>
              <a:t>加粗</a:t>
            </a:r>
            <a:r>
              <a:rPr lang="en-US" sz="4000" b="1" i="0" u="none" strike="noStrike">
                <a:solidFill>
                  <a:srgbClr val="FFFFFF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封面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888622" y="380895"/>
            <a:ext cx="3445868" cy="3440888"/>
          </a:xfrm>
          <a:custGeom>
            <a:avLst/>
            <a:gdLst/>
            <a:ahLst/>
            <a:cxnLst/>
            <a:rect l="l" t="t" r="r" b="b"/>
            <a:pathLst>
              <a:path w="3445868" h="3440888">
                <a:moveTo>
                  <a:pt x="0" y="0"/>
                </a:moveTo>
                <a:lnTo>
                  <a:pt x="3066254" y="0"/>
                </a:lnTo>
                <a:cubicBezTo>
                  <a:pt x="3394700" y="0"/>
                  <a:pt x="3439626" y="130269"/>
                  <a:pt x="3442007" y="441213"/>
                </a:cubicBezTo>
                <a:cubicBezTo>
                  <a:pt x="3445868" y="1442162"/>
                  <a:pt x="3437028" y="2439938"/>
                  <a:pt x="3440888" y="3440888"/>
                </a:cubicBezTo>
                <a:lnTo>
                  <a:pt x="0" y="3440888"/>
                </a:lnTo>
                <a:lnTo>
                  <a:pt x="0" y="0"/>
                </a:lnTo>
                <a:close/>
              </a:path>
            </a:pathLst>
          </a:custGeom>
          <a:solidFill>
            <a:srgbClr val="005BAC">
              <a:alpha val="100000"/>
            </a:srgbClr>
          </a:solidFill>
          <a:ln w="12700" cap="flat">
            <a:noFill/>
            <a:prstDash val="solid"/>
          </a:ln>
        </p:spPr>
        <p:txBody>
          <a:bodyPr lIns="91440" tIns="45720" rIns="91440" bIns="45720" rtlCol="0" anchor="ctr"/>
          <a:lstStyle/>
          <a:p>
            <a:pPr algn="ctr">
              <a:defRPr/>
            </a:pPr>
            <a:endParaRPr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9797369" y="5984177"/>
            <a:ext cx="1534187" cy="498977"/>
          </a:xfrm>
          <a:prstGeom prst="rect">
            <a:avLst/>
          </a:prstGeom>
          <a:ln w="12700">
            <a:noFill/>
            <a:prstDash val="solid"/>
          </a:ln>
        </p:spPr>
      </p:pic>
      <p:sp>
        <p:nvSpPr>
          <p:cNvPr id="4" name="AutoShape 4"/>
          <p:cNvSpPr/>
          <p:nvPr/>
        </p:nvSpPr>
        <p:spPr>
          <a:xfrm>
            <a:off x="836421" y="6233666"/>
            <a:ext cx="3911069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en-US" sz="1000" b="0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Copyright © 2025 Neusoft Corporation</a:t>
            </a:r>
            <a:endParaRPr lang="en-US" sz="1100"/>
          </a:p>
        </p:txBody>
      </p:sp>
      <p:sp>
        <p:nvSpPr>
          <p:cNvPr id="5" name="AutoShape 5"/>
          <p:cNvSpPr/>
          <p:nvPr/>
        </p:nvSpPr>
        <p:spPr>
          <a:xfrm>
            <a:off x="836421" y="6030540"/>
            <a:ext cx="1723549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zh-CN" altLang="en-US" sz="1000" b="0" i="0" u="none" strike="noStrike" dirty="0" smtClean="0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东软秘密</a:t>
            </a:r>
            <a:endParaRPr lang="en-US" sz="1100" dirty="0"/>
          </a:p>
        </p:txBody>
      </p:sp>
      <p:sp>
        <p:nvSpPr>
          <p:cNvPr id="6" name="AutoShape 6"/>
          <p:cNvSpPr>
            <a:spLocks noGrp="1"/>
          </p:cNvSpPr>
          <p:nvPr>
            <p:ph type="body" sz="quarter" idx="10" hasCustomPrompt="1"/>
          </p:nvPr>
        </p:nvSpPr>
        <p:spPr>
          <a:xfrm>
            <a:off x="855662" y="5469496"/>
            <a:ext cx="8580438" cy="339645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6800" rIns="91440" bIns="45720" anchor="t"/>
          <a:lstStyle>
            <a:lvl1pPr algn="l">
              <a:lnSpc>
                <a:spcPct val="100000"/>
              </a:lnSpc>
              <a:defRPr sz="1600" b="0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600" b="0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演讲人                </a:t>
            </a:r>
            <a:r>
              <a:rPr lang="en-US" sz="1600" b="0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16pt </a:t>
            </a:r>
            <a:r>
              <a:rPr lang="en-US" sz="1600" b="0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</a:t>
            </a:r>
          </a:p>
        </p:txBody>
      </p:sp>
      <p:sp>
        <p:nvSpPr>
          <p:cNvPr id="7" name="AutoShape 7"/>
          <p:cNvSpPr>
            <a:spLocks noGrp="1"/>
          </p:cNvSpPr>
          <p:nvPr>
            <p:ph type="body" sz="quarter" idx="11" hasCustomPrompt="1"/>
          </p:nvPr>
        </p:nvSpPr>
        <p:spPr>
          <a:xfrm>
            <a:off x="855662" y="4144966"/>
            <a:ext cx="8580438" cy="64633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3600" b="1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 </a:t>
            </a:r>
            <a:r>
              <a:rPr lang="en-US" sz="3600" b="1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Verdana 36pt </a:t>
            </a:r>
            <a:r>
              <a:rPr lang="en-US" sz="3600" b="1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加粗</a:t>
            </a:r>
            <a:r>
              <a:rPr lang="en-US" sz="3600" b="1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sp>
        <p:nvSpPr>
          <p:cNvPr id="8" name="AutoShape 8"/>
          <p:cNvSpPr>
            <a:spLocks noGrp="1"/>
          </p:cNvSpPr>
          <p:nvPr>
            <p:ph type="pic" sz="quarter" idx="12"/>
          </p:nvPr>
        </p:nvSpPr>
        <p:spPr>
          <a:xfrm>
            <a:off x="897499" y="380894"/>
            <a:ext cx="6926400" cy="3441600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63500" tIns="63500" rIns="63500" bIns="63500" anchor="ctr"/>
          <a:lstStyle>
            <a:lvl1pPr algn="ctr">
              <a:defRPr sz="1600" b="0" i="0" u="none" strike="noStrike" spc="0">
                <a:solidFill>
                  <a:srgbClr val="1F2329">
                    <a:alpha val="100000"/>
                  </a:srgbClr>
                </a:solidFill>
                <a:latin typeface="Noto Sans SC"/>
              </a:defRPr>
            </a:lvl1pPr>
          </a:lstStyle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分隔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5" hasCustomPrompt="1"/>
          </p:nvPr>
        </p:nvSpPr>
        <p:spPr>
          <a:xfrm>
            <a:off x="2972329" y="2789784"/>
            <a:ext cx="8305271" cy="1278432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ctr"/>
          <a:lstStyle>
            <a:lvl1pPr algn="l">
              <a:lnSpc>
                <a:spcPct val="100000"/>
              </a:lnSpc>
              <a:defRPr sz="3600" b="1" i="0" u="none" strike="noStrike" spc="0">
                <a:solidFill>
                  <a:srgbClr val="005BAC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solidFill>
                  <a:srgbClr val="005BAC"/>
                </a:solidFill>
                <a:latin typeface="微软雅黑"/>
                <a:ea typeface="微软雅黑"/>
                <a:cs typeface="微软雅黑"/>
                <a:sym typeface="微软雅黑"/>
              </a:rPr>
              <a:t>分隔页：</a:t>
            </a:r>
          </a:p>
          <a:p>
            <a:pPr indent="0" algn="l">
              <a:lnSpc>
                <a:spcPct val="100000"/>
              </a:lnSpc>
            </a:pPr>
            <a:r>
              <a:rPr lang="en-US" sz="3600" b="1" i="0" u="none" strike="noStrike">
                <a:solidFill>
                  <a:srgbClr val="005BAC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 </a:t>
            </a:r>
            <a:r>
              <a:rPr lang="en-US" sz="3600" b="1" i="0" u="none" strike="noStrike">
                <a:solidFill>
                  <a:srgbClr val="005BAC"/>
                </a:solidFill>
                <a:latin typeface="Verdana"/>
                <a:ea typeface="Verdana"/>
                <a:cs typeface="Verdana"/>
                <a:sym typeface="Verdana"/>
              </a:rPr>
              <a:t>Verdana 36pt </a:t>
            </a:r>
            <a:r>
              <a:rPr lang="en-US" sz="3600" b="1" i="0" u="none" strike="noStrike">
                <a:solidFill>
                  <a:srgbClr val="005BAC"/>
                </a:solidFill>
                <a:latin typeface="微软雅黑"/>
                <a:ea typeface="微软雅黑"/>
                <a:cs typeface="微软雅黑"/>
                <a:sym typeface="微软雅黑"/>
              </a:rPr>
              <a:t>加粗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95943" y="1830878"/>
            <a:ext cx="1571106" cy="3196245"/>
            <a:chOff x="795943" y="1830878"/>
            <a:chExt cx="1571106" cy="3196245"/>
          </a:xfrm>
        </p:grpSpPr>
        <p:sp>
          <p:nvSpPr>
            <p:cNvPr id="4" name="AutoShape 4"/>
            <p:cNvSpPr/>
            <p:nvPr/>
          </p:nvSpPr>
          <p:spPr>
            <a:xfrm rot="10800000">
              <a:off x="795943" y="3456017"/>
              <a:ext cx="1571106" cy="1571106"/>
            </a:xfrm>
            <a:prstGeom prst="round1Rect">
              <a:avLst/>
            </a:prstGeom>
            <a:solidFill>
              <a:srgbClr val="00B3EB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5" name="AutoShape 5"/>
            <p:cNvSpPr/>
            <p:nvPr/>
          </p:nvSpPr>
          <p:spPr>
            <a:xfrm rot="10800000" flipV="1">
              <a:off x="795943" y="1830878"/>
              <a:ext cx="1571106" cy="1571106"/>
            </a:xfrm>
            <a:prstGeom prst="round1Rect">
              <a:avLst/>
            </a:prstGeom>
            <a:solidFill>
              <a:srgbClr val="005BAC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>
            <a:spLocks noGrp="1"/>
          </p:cNvSpPr>
          <p:nvPr>
            <p:ph type="body" sz="quarter" idx="16" hasCustomPrompt="1"/>
          </p:nvPr>
        </p:nvSpPr>
        <p:spPr>
          <a:xfrm>
            <a:off x="648000" y="1764000"/>
            <a:ext cx="10798100" cy="3935384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400" b="0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正文 微软雅黑 </a:t>
            </a:r>
            <a:r>
              <a:rPr lang="en-US" sz="1400" b="0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Verdana 14pt</a:t>
            </a:r>
          </a:p>
          <a:p>
            <a:pPr indent="0" algn="l">
              <a:lnSpc>
                <a:spcPct val="100000"/>
              </a:lnSpc>
            </a:pPr>
            <a:endParaRPr lang="en-US" sz="1400" b="0" i="0" u="none" strike="noStrike">
              <a:solidFill>
                <a:srgbClr val="323232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algn="l">
              <a:lnSpc>
                <a:spcPct val="100000"/>
              </a:lnSpc>
            </a:pPr>
            <a:r>
              <a:rPr lang="en-US" sz="1400" b="0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单击此处添加正文</a:t>
            </a:r>
          </a:p>
        </p:txBody>
      </p:sp>
      <p:sp>
        <p:nvSpPr>
          <p:cNvPr id="3" name="AutoShape 3"/>
          <p:cNvSpPr/>
          <p:nvPr/>
        </p:nvSpPr>
        <p:spPr>
          <a:xfrm>
            <a:off x="660929" y="6378806"/>
            <a:ext cx="1723549" cy="24622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rtlCol="0" anchor="t"/>
          <a:lstStyle/>
          <a:p>
            <a:pPr indent="0" algn="l">
              <a:lnSpc>
                <a:spcPct val="100000"/>
              </a:lnSpc>
              <a:defRPr/>
            </a:pPr>
            <a:r>
              <a:rPr lang="zh-CN" altLang="en-US" sz="1000" b="0" i="0" u="none" strike="noStrike" dirty="0" smtClean="0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东软秘密</a:t>
            </a:r>
            <a:endParaRPr lang="en-US" sz="1100" dirty="0"/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7" hasCustomPrompt="1"/>
          </p:nvPr>
        </p:nvSpPr>
        <p:spPr>
          <a:xfrm>
            <a:off x="648000" y="432000"/>
            <a:ext cx="10798100" cy="572828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3200" b="1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3200" b="1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 </a:t>
            </a:r>
            <a:r>
              <a:rPr lang="en-US" sz="3200" b="1" i="0" u="none" strike="noStrike">
                <a:solidFill>
                  <a:srgbClr val="323232"/>
                </a:solidFill>
                <a:latin typeface="Verdana"/>
                <a:ea typeface="Verdana"/>
                <a:cs typeface="Verdana"/>
                <a:sym typeface="Verdana"/>
              </a:rPr>
              <a:t>Verdana 32pt </a:t>
            </a:r>
            <a:r>
              <a:rPr lang="en-US" sz="3200" b="1" i="0" u="none" strike="noStrike">
                <a:solidFill>
                  <a:srgbClr val="323232"/>
                </a:solidFill>
                <a:latin typeface="微软雅黑"/>
                <a:ea typeface="微软雅黑"/>
                <a:cs typeface="微软雅黑"/>
                <a:sym typeface="微软雅黑"/>
              </a:rPr>
              <a:t>加粗 </a:t>
            </a:r>
          </a:p>
        </p:txBody>
      </p:sp>
      <p:sp>
        <p:nvSpPr>
          <p:cNvPr id="5" name="AutoShape 5"/>
          <p:cNvSpPr>
            <a:spLocks noGrp="1"/>
          </p:cNvSpPr>
          <p:nvPr>
            <p:ph type="body" sz="quarter" idx="18" hasCustomPrompt="1"/>
          </p:nvPr>
        </p:nvSpPr>
        <p:spPr>
          <a:xfrm>
            <a:off x="648000" y="1116000"/>
            <a:ext cx="10798100" cy="348401"/>
          </a:xfrm>
          <a:prstGeom prst="rect">
            <a:avLst/>
          </a:prstGeom>
          <a:noFill/>
          <a:ln w="12700">
            <a:noFill/>
            <a:prstDash val="solid"/>
          </a:ln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B3E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sz="1800" b="0" i="0" u="none" strike="noStrike">
                <a:solidFill>
                  <a:srgbClr val="00B3EA"/>
                </a:solidFill>
                <a:latin typeface="微软雅黑"/>
                <a:ea typeface="微软雅黑"/>
                <a:cs typeface="微软雅黑"/>
                <a:sym typeface="微软雅黑"/>
              </a:rPr>
              <a:t>微软雅黑 </a:t>
            </a:r>
            <a:r>
              <a:rPr lang="en-US" sz="1800" b="0" i="0" u="none" strike="noStrike">
                <a:solidFill>
                  <a:srgbClr val="00B3EA"/>
                </a:solidFill>
                <a:latin typeface="Verdana"/>
                <a:ea typeface="Verdana"/>
                <a:cs typeface="Verdana"/>
                <a:sym typeface="Verdana"/>
              </a:rPr>
              <a:t>Verdana 18pt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722100" y="514350"/>
            <a:ext cx="469900" cy="960378"/>
            <a:chOff x="11722100" y="514350"/>
            <a:chExt cx="469900" cy="960378"/>
          </a:xfrm>
        </p:grpSpPr>
        <p:sp>
          <p:nvSpPr>
            <p:cNvPr id="7" name="AutoShape 7"/>
            <p:cNvSpPr/>
            <p:nvPr/>
          </p:nvSpPr>
          <p:spPr>
            <a:xfrm rot="10800000" flipV="1">
              <a:off x="11722100" y="514350"/>
              <a:ext cx="469900" cy="469900"/>
            </a:xfrm>
            <a:prstGeom prst="round1Rect">
              <a:avLst/>
            </a:prstGeom>
            <a:solidFill>
              <a:srgbClr val="00B3EB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8" name="AutoShape 8"/>
            <p:cNvSpPr/>
            <p:nvPr/>
          </p:nvSpPr>
          <p:spPr>
            <a:xfrm rot="10800000">
              <a:off x="11722100" y="1004828"/>
              <a:ext cx="469900" cy="469900"/>
            </a:xfrm>
            <a:prstGeom prst="round1Rect">
              <a:avLst/>
            </a:prstGeom>
            <a:solidFill>
              <a:srgbClr val="005BAC">
                <a:alpha val="100000"/>
              </a:srgbClr>
            </a:solidFill>
            <a:ln w="12700" cap="flat">
              <a:noFill/>
              <a:prstDash val="solid"/>
            </a:ln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455359" y="5760000"/>
            <a:ext cx="1281283" cy="416723"/>
          </a:xfrm>
          <a:prstGeom prst="rect">
            <a:avLst/>
          </a:prstGeom>
          <a:ln w="12700">
            <a:noFill/>
            <a:prstDash val="solid"/>
          </a:ln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5131650" y="2109529"/>
            <a:ext cx="1928701" cy="1922250"/>
          </a:xfrm>
          <a:prstGeom prst="rect">
            <a:avLst/>
          </a:prstGeom>
          <a:ln w="12700">
            <a:noFill/>
            <a:prstDash val="solid"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Neusoft PPT 16:9">
    <p:bg>
      <p:bgPr>
        <a:solidFill>
          <a:srgbClr val="FFFFFF">
            <a:alpha val="1000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7000" y="5029200"/>
            <a:ext cx="2286000" cy="137160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99" r:id="rId1"/>
    <p:sldLayoutId id="2147483703" r:id="rId2"/>
    <p:sldLayoutId id="2147483705" r:id="rId3"/>
    <p:sldLayoutId id="2147483706" r:id="rId4"/>
    <p:sldLayoutId id="2147483726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13.jpg"/><Relationship Id="rId7" Type="http://schemas.openxmlformats.org/officeDocument/2006/relationships/image" Target="../media/image1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/>
          <p:cNvPicPr>
            <a:picLocks noGrp="1" noChangeAspect="1"/>
          </p:cNvPicPr>
          <p:nvPr>
            <p:ph type="pic" sz="quarter" idx="12"/>
          </p:nvPr>
        </p:nvPicPr>
        <p:blipFill>
          <a:blip r:embed="rId2"/>
          <a:srcRect/>
          <a:stretch>
            <a:fillRect/>
          </a:stretch>
        </p:blipFill>
        <p:spPr>
          <a:xfrm>
            <a:off x="897499" y="380894"/>
            <a:ext cx="6926400" cy="3441600"/>
          </a:xfrm>
          <a:prstGeom prst="rect">
            <a:avLst/>
          </a:prstGeom>
        </p:spPr>
      </p:pic>
      <p:sp>
        <p:nvSpPr>
          <p:cNvPr id="6" name="AutoShape 2"/>
          <p:cNvSpPr>
            <a:spLocks noGrp="1"/>
          </p:cNvSpPr>
          <p:nvPr>
            <p:ph type="body" sz="quarter" idx="11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4000" b="1" i="0" u="none" strike="noStrike" spc="0">
                <a:solidFill>
                  <a:srgbClr val="FFFFFF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4000" b="1" i="0" u="none" strike="noStrike" dirty="0" smtClean="0">
                <a:solidFill>
                  <a:schemeClr val="tx1"/>
                </a:solidFill>
                <a:ea typeface="微软雅黑"/>
                <a:cs typeface="微软雅黑"/>
                <a:sym typeface="微软雅黑"/>
              </a:rPr>
              <a:t>智能投影产品品质分析实践</a:t>
            </a:r>
            <a:endParaRPr lang="en-US" sz="4000" b="1" i="0" u="none" strike="noStrike" dirty="0">
              <a:solidFill>
                <a:schemeClr val="tx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竞争力分析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07" y="1096425"/>
            <a:ext cx="4332514" cy="5336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384" y="2174593"/>
            <a:ext cx="6273345" cy="255320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24799" y="186681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41918" y="4965756"/>
            <a:ext cx="5089036" cy="7944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充分发挥</a:t>
            </a:r>
            <a:r>
              <a:rPr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的网络检索与分析能力</a:t>
            </a:r>
            <a:endParaRPr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定位产品痛点</a:t>
            </a:r>
            <a:endParaRPr lang="en-US" sz="24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6940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zh-CN" altLang="en-US" dirty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总结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8"/>
          </p:nvPr>
        </p:nvSpPr>
        <p:spPr>
          <a:xfrm>
            <a:off x="648000" y="1116000"/>
            <a:ext cx="10798100" cy="348401"/>
          </a:xfrm>
        </p:spPr>
        <p:txBody>
          <a:bodyPr/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明确分析维度以及每个维度的核心分析方向，完善提示词工程。再结合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的图表生成、与检索分析能力，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生成的质量报告可信度会越来越高。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323092" y="2367524"/>
            <a:ext cx="2965877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测试活动的定义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入口准则与出口准则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部门及客户的质量要求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项目的风险库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项目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QCD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式样、用例、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数据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。。。。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419599" y="2677886"/>
            <a:ext cx="1807029" cy="718457"/>
          </a:xfrm>
          <a:prstGeom prst="rightArrow">
            <a:avLst/>
          </a:prstGeom>
          <a:solidFill>
            <a:srgbClr val="00B3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不同类型项目实践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680858" y="2523997"/>
            <a:ext cx="10070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训练</a:t>
            </a:r>
            <a:r>
              <a:rPr lang="en-US" altLang="zh-CN" dirty="0" smtClean="0"/>
              <a:t>+</a:t>
            </a:r>
            <a:r>
              <a:rPr lang="zh-CN" altLang="en-US" dirty="0" smtClean="0"/>
              <a:t>调试</a:t>
            </a:r>
            <a:endParaRPr 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6798607" y="2855034"/>
            <a:ext cx="25186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多维度、可信度高的质量报告</a:t>
            </a:r>
            <a:endParaRPr lang="en-US" altLang="zh-CN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169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智能投影产品</a:t>
            </a:r>
            <a:r>
              <a:rPr lang="en-US" altLang="zh-CN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_</a:t>
            </a:r>
            <a:r>
              <a:rPr lang="en-US" sz="3200" b="1" i="0" u="none" strike="noStrike" dirty="0" err="1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SmartPJ</a:t>
            </a:r>
            <a:r>
              <a:rPr 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 </a:t>
            </a:r>
            <a:r>
              <a:rPr lang="zh-CN" alt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项目背景</a:t>
            </a:r>
            <a:endParaRPr lang="en-US" sz="3200" b="1" i="0" u="none" strike="noStrike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B3E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en-US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S</a:t>
            </a:r>
            <a:r>
              <a:rPr lang="en-US" altLang="zh-CN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ONY </a:t>
            </a:r>
            <a:r>
              <a:rPr lang="zh-CN" altLang="en-US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上海新研发、兼具</a:t>
            </a:r>
            <a:r>
              <a:rPr lang="zh-CN" altLang="en-US" b="1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高清投影</a:t>
            </a:r>
            <a:r>
              <a:rPr lang="en-US" altLang="zh-CN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+</a:t>
            </a:r>
            <a:r>
              <a:rPr lang="zh-CN" altLang="en-US" b="1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智能电视盒子</a:t>
            </a:r>
            <a:r>
              <a:rPr lang="en-US" altLang="zh-CN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+</a:t>
            </a:r>
            <a:r>
              <a:rPr lang="zh-CN" altLang="en-US" b="1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音响</a:t>
            </a:r>
            <a:r>
              <a:rPr lang="zh-CN" altLang="en-US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 功能为一体，面向中国市场</a:t>
            </a:r>
            <a:endParaRPr lang="en-US" altLang="zh-CN" dirty="0" smtClean="0">
              <a:solidFill>
                <a:srgbClr val="00B3E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Verdana"/>
              <a:sym typeface="微软雅黑"/>
            </a:endParaRPr>
          </a:p>
          <a:p>
            <a:pPr indent="0" algn="l">
              <a:lnSpc>
                <a:spcPct val="100000"/>
              </a:lnSpc>
            </a:pPr>
            <a:r>
              <a:rPr lang="zh-CN" altLang="en-US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微软雅黑"/>
              </a:rPr>
              <a:t>家庭用户推出的全新智能投影仪。</a:t>
            </a:r>
            <a:endParaRPr lang="en-US" sz="1800" b="0" i="0" u="none" strike="noStrike" dirty="0">
              <a:solidFill>
                <a:srgbClr val="00B3E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Verdana"/>
              <a:sym typeface="Verdan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6"/>
          </p:nvPr>
        </p:nvSpPr>
        <p:spPr>
          <a:xfrm>
            <a:off x="648000" y="2063599"/>
            <a:ext cx="10798100" cy="3935384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测试范围：本体功能</a:t>
            </a:r>
            <a:r>
              <a:rPr lang="en-US" altLang="zh-CN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SQA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评价</a:t>
            </a:r>
            <a:r>
              <a:rPr lang="en-US" altLang="zh-CN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(12/08~12/19)</a:t>
            </a:r>
          </a:p>
          <a:p>
            <a:pPr marL="285750" lvl="8" indent="-285750">
              <a:buFont typeface="Wingdings" panose="05000000000000000000" pitchFamily="2" charset="2"/>
              <a:buChar char="ü"/>
            </a:pPr>
            <a:r>
              <a:rPr lang="zh-CN" altLang="en-US" sz="1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前提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：本体功能研发完成、趋于稳定。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7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依赖：沈阳用 </a:t>
            </a:r>
            <a:r>
              <a:rPr lang="en-US" altLang="zh-CN" sz="18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周 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时间进行机能评价；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关注功能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缺陷，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评估产品质量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7" indent="-285750">
              <a:buFont typeface="Wingdings" panose="05000000000000000000" pitchFamily="2" charset="2"/>
              <a:buChar char="ü"/>
            </a:pPr>
            <a:endParaRPr lang="en-US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7" indent="-285750">
              <a:buFont typeface="Wingdings" panose="05000000000000000000" pitchFamily="2" charset="2"/>
              <a:buChar char="ü"/>
            </a:pPr>
            <a:endParaRPr lang="en-US" sz="18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实施情况：</a:t>
            </a:r>
            <a:endParaRPr lang="en-US" altLang="zh-CN" sz="2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7" indent="-285750">
              <a:buFont typeface="Wingdings" panose="05000000000000000000" pitchFamily="2" charset="2"/>
              <a:buChar char="ü"/>
            </a:pP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相关：共检出 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87 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件 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DM2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的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JIRA Bug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用中文描述。</a:t>
            </a:r>
            <a:endParaRPr lang="en-US" altLang="zh-CN" sz="1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lvl="7" indent="-285750">
              <a:buFont typeface="Wingdings" panose="05000000000000000000" pitchFamily="2" charset="2"/>
              <a:buChar char="ü"/>
            </a:pP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质量评价相关：每周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次例会共享当前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检出情况、用例实施进度；向客户汇报质量评价时更多聚焦在关键</a:t>
            </a:r>
            <a:r>
              <a:rPr lang="en-US" altLang="zh-CN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上。 </a:t>
            </a:r>
            <a:r>
              <a:rPr lang="zh-CN" altLang="en-US" sz="18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当前产品可满足基本使用， 在系统设定、接续、遥控操作以及兼容性方面问题较多。</a:t>
            </a:r>
            <a:endParaRPr lang="en-US" sz="18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798" y="0"/>
            <a:ext cx="2231923" cy="172500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1773827" y="5164646"/>
            <a:ext cx="7886700" cy="10858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自我回顾：缺少一份多维度的质量分析报告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3"/>
          <p:cNvSpPr>
            <a:spLocks noGrp="1"/>
          </p:cNvSpPr>
          <p:nvPr>
            <p:ph type="body" sz="quarter" idx="17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>
            <a:lvl1pPr algn="l">
              <a:lnSpc>
                <a:spcPct val="91666"/>
              </a:lnSpc>
              <a:defRPr sz="3200" b="1" i="0" u="none" strike="noStrike" spc="0">
                <a:solidFill>
                  <a:srgbClr val="323232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91666"/>
              </a:lnSpc>
            </a:pPr>
            <a:r>
              <a:rPr lang="zh-CN" alt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基于</a:t>
            </a:r>
            <a:r>
              <a:rPr lang="en-US" altLang="zh-CN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Bug</a:t>
            </a:r>
            <a:r>
              <a:rPr lang="zh-CN" alt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信息的产品质量分析</a:t>
            </a:r>
            <a:r>
              <a:rPr lang="en-US" altLang="zh-CN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--</a:t>
            </a:r>
            <a:r>
              <a:rPr lang="zh-CN" altLang="en-US" sz="3200" b="1" i="0" u="none" strike="noStrike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  <a:sym typeface="微软雅黑"/>
              </a:rPr>
              <a:t>构想</a:t>
            </a:r>
            <a:endParaRPr lang="en-US" sz="3200" b="1" i="0" u="none" strike="noStrike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  <a:sym typeface="微软雅黑"/>
            </a:endParaRPr>
          </a:p>
        </p:txBody>
      </p:sp>
      <p:sp>
        <p:nvSpPr>
          <p:cNvPr id="4" name="AutoShape 4"/>
          <p:cNvSpPr>
            <a:spLocks noGrp="1"/>
          </p:cNvSpPr>
          <p:nvPr>
            <p:ph type="body" sz="quarter" idx="18" hasCustomPrompt="1"/>
          </p:nvPr>
        </p:nvSpPr>
        <p:spPr>
          <a:prstGeom prst="rect">
            <a:avLst/>
          </a:prstGeom>
        </p:spPr>
        <p:txBody>
          <a:bodyPr lIns="91440" tIns="45720" rIns="91440" bIns="45720" anchor="t"/>
          <a:lstStyle>
            <a:lvl1pPr algn="l">
              <a:lnSpc>
                <a:spcPct val="100000"/>
              </a:lnSpc>
              <a:defRPr sz="1800" b="0" i="0" u="none" strike="noStrike" spc="0">
                <a:solidFill>
                  <a:srgbClr val="00B3EA">
                    <a:alpha val="100000"/>
                  </a:srgbClr>
                </a:solidFill>
                <a:latin typeface="微软雅黑"/>
              </a:defRPr>
            </a:lvl1pPr>
          </a:lstStyle>
          <a:p>
            <a:pPr indent="0" algn="l">
              <a:lnSpc>
                <a:spcPct val="100000"/>
              </a:lnSpc>
            </a:pPr>
            <a:r>
              <a:rPr lang="zh-CN" altLang="en-US" sz="1800" b="0" i="0" u="none" strike="noStrike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Verdana"/>
              </a:rPr>
              <a:t>借助</a:t>
            </a:r>
            <a:r>
              <a:rPr lang="en-US" altLang="zh-CN" sz="1800" b="0" i="0" u="none" strike="noStrike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Verdana"/>
              </a:rPr>
              <a:t>AI</a:t>
            </a:r>
            <a:r>
              <a:rPr lang="zh-CN" altLang="en-US" dirty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Verdana"/>
              </a:rPr>
              <a:t> </a:t>
            </a:r>
            <a:r>
              <a:rPr lang="zh-CN" altLang="en-US" dirty="0" smtClean="0">
                <a:solidFill>
                  <a:srgbClr val="00B3EA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Verdana"/>
                <a:sym typeface="Verdana"/>
              </a:rPr>
              <a:t>快速分析、生成一份可信度较高的质量分析报告。</a:t>
            </a:r>
            <a:endParaRPr lang="en-US" sz="1800" b="0" i="0" u="none" strike="noStrike" dirty="0">
              <a:solidFill>
                <a:srgbClr val="00B3EA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Verdana"/>
              <a:sym typeface="Verdana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1463040" y="1988820"/>
            <a:ext cx="1805940" cy="1805940"/>
          </a:xfrm>
          <a:prstGeom prst="flowChartConnector">
            <a:avLst/>
          </a:prstGeom>
          <a:solidFill>
            <a:srgbClr val="00B3EB"/>
          </a:solidFill>
          <a:ln>
            <a:solidFill>
              <a:srgbClr val="00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产品质量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流程图: 联系 8"/>
          <p:cNvSpPr/>
          <p:nvPr/>
        </p:nvSpPr>
        <p:spPr>
          <a:xfrm>
            <a:off x="5084445" y="1988820"/>
            <a:ext cx="1805940" cy="1805940"/>
          </a:xfrm>
          <a:prstGeom prst="flowChartConnector">
            <a:avLst/>
          </a:prstGeom>
          <a:solidFill>
            <a:srgbClr val="00B3EB"/>
          </a:solidFill>
          <a:ln>
            <a:solidFill>
              <a:srgbClr val="00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测试质量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流程图: 联系 9"/>
          <p:cNvSpPr/>
          <p:nvPr/>
        </p:nvSpPr>
        <p:spPr>
          <a:xfrm>
            <a:off x="8705850" y="1988820"/>
            <a:ext cx="1805940" cy="1805940"/>
          </a:xfrm>
          <a:prstGeom prst="flowChartConnector">
            <a:avLst/>
          </a:prstGeom>
          <a:solidFill>
            <a:srgbClr val="00B3EB"/>
          </a:solidFill>
          <a:ln>
            <a:solidFill>
              <a:srgbClr val="00B3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竞争力</a:t>
            </a:r>
            <a:endParaRPr lang="en-US" altLang="zh-CN" sz="2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  <a:endParaRPr lang="en-US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1" name="加号 10"/>
          <p:cNvSpPr/>
          <p:nvPr/>
        </p:nvSpPr>
        <p:spPr>
          <a:xfrm>
            <a:off x="3782377" y="2537460"/>
            <a:ext cx="788670" cy="788670"/>
          </a:xfrm>
          <a:prstGeom prst="mathPlus">
            <a:avLst>
              <a:gd name="adj1" fmla="val 1192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加号 11"/>
          <p:cNvSpPr/>
          <p:nvPr/>
        </p:nvSpPr>
        <p:spPr>
          <a:xfrm>
            <a:off x="7403782" y="2537460"/>
            <a:ext cx="788670" cy="788670"/>
          </a:xfrm>
          <a:prstGeom prst="mathPlus">
            <a:avLst>
              <a:gd name="adj1" fmla="val 1192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圆角矩形 12"/>
          <p:cNvSpPr/>
          <p:nvPr/>
        </p:nvSpPr>
        <p:spPr>
          <a:xfrm>
            <a:off x="2366010" y="5502842"/>
            <a:ext cx="6661785" cy="10858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尝试：借助自研</a:t>
            </a:r>
            <a:r>
              <a:rPr lang="zh-CN" altLang="en-US" sz="24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智能测试平台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</a:t>
            </a:r>
            <a:r>
              <a:rPr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质量报告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516210" y="3873598"/>
            <a:ext cx="29298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与同类产品比较，优劣；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用户的不满、投诉等问题，当前产品是否也存在？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13589" y="3929392"/>
            <a:ext cx="2377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测试是否充分；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有效性。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8000" y="4783433"/>
            <a:ext cx="953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如能结合需求实装情况、用例实施数据综合考虑， 可以从更多维度</a:t>
            </a:r>
            <a:r>
              <a:rPr lang="zh-CN" altLang="en-US" sz="1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，结果更准确。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处理状况、延迟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、用例内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比等。</a:t>
            </a:r>
            <a:endParaRPr lang="en-US" sz="16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74988" y="3929393"/>
            <a:ext cx="3439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1. Bug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检出、关闭趋势；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2.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严重等级、机能别检出状况。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87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6"/>
          </p:nvPr>
        </p:nvSpPr>
        <p:spPr>
          <a:xfrm>
            <a:off x="648000" y="1764000"/>
            <a:ext cx="9007629" cy="3450257"/>
          </a:xfrm>
        </p:spPr>
        <p:txBody>
          <a:bodyPr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平台概要</a:t>
            </a:r>
            <a:endParaRPr lang="en-US" altLang="zh-CN" sz="20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   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需求分析、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生成测试观点、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生成测试用例、自动话执行、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缺陷管理、</a:t>
            </a:r>
            <a:r>
              <a:rPr lang="en-US" altLang="zh-CN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1600" dirty="0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质量报告</a:t>
            </a:r>
            <a:endParaRPr lang="en-US" altLang="zh-CN" sz="16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产品用户手册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(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对标产品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JIRA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导出</a:t>
            </a:r>
            <a:r>
              <a:rPr lang="en-US" altLang="zh-CN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提示词工程</a:t>
            </a:r>
            <a:endParaRPr lang="en-US" altLang="zh-CN" sz="16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sz="1600" dirty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智能</a:t>
            </a:r>
            <a:r>
              <a:rPr lang="zh-CN" altLang="en-US" dirty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测试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平台生成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--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实践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输入产品需求、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列表，通过提示词工程引导 </a:t>
            </a:r>
            <a:r>
              <a:rPr lang="en-US" altLang="zh-CN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 </a:t>
            </a:r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生成质量分析报告。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272" y="2650345"/>
            <a:ext cx="6696442" cy="3167745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6497264"/>
              </p:ext>
            </p:extLst>
          </p:nvPr>
        </p:nvGraphicFramePr>
        <p:xfrm>
          <a:off x="1620253" y="4647771"/>
          <a:ext cx="1208314" cy="92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包装程序外壳对象" showAsIcon="1" r:id="rId4" imgW="914400" imgH="787320" progId="Package">
                  <p:embed/>
                </p:oleObj>
              </mc:Choice>
              <mc:Fallback>
                <p:oleObj name="包装程序外壳对象" showAsIcon="1" r:id="rId4" imgW="914400" imgH="787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20253" y="4647771"/>
                        <a:ext cx="1208314" cy="92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262306"/>
              </p:ext>
            </p:extLst>
          </p:nvPr>
        </p:nvGraphicFramePr>
        <p:xfrm>
          <a:off x="472811" y="4647342"/>
          <a:ext cx="1036714" cy="892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包装程序外壳对象" showAsIcon="1" r:id="rId6" imgW="914400" imgH="787320" progId="Package">
                  <p:embed/>
                </p:oleObj>
              </mc:Choice>
              <mc:Fallback>
                <p:oleObj name="包装程序外壳对象" showAsIcon="1" r:id="rId6" imgW="914400" imgH="787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811" y="4647342"/>
                        <a:ext cx="1036714" cy="8927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3443545"/>
              </p:ext>
            </p:extLst>
          </p:nvPr>
        </p:nvGraphicFramePr>
        <p:xfrm>
          <a:off x="2576306" y="4611607"/>
          <a:ext cx="1399703" cy="120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5" name="包装程序外壳对象" showAsIcon="1" r:id="rId8" imgW="914400" imgH="787320" progId="Package">
                  <p:embed/>
                </p:oleObj>
              </mc:Choice>
              <mc:Fallback>
                <p:oleObj name="包装程序外壳对象" showAsIcon="1" r:id="rId8" imgW="914400" imgH="78732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576306" y="4611607"/>
                        <a:ext cx="1399703" cy="1205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5246914" y="5946713"/>
            <a:ext cx="5823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智能测试平台尚在研发中，相对成熟后，刘凌运会做专门的介绍。 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2391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(Bug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趋势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259" y="1669456"/>
            <a:ext cx="4714256" cy="48837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571" y="2166220"/>
            <a:ext cx="6531429" cy="299074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229600" y="1968668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7217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(Bug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模块分布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963" y="1484400"/>
            <a:ext cx="5291087" cy="49301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104" y="2257877"/>
            <a:ext cx="5604781" cy="281826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34400" y="1950100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531133" y="5076145"/>
            <a:ext cx="4729807" cy="10858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当未对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进行详细的属性定义时，利用</a:t>
            </a:r>
            <a:r>
              <a:rPr lang="en-US" altLang="zh-CN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AI</a:t>
            </a:r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分析更高效。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97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(Bug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版本分布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1371600"/>
            <a:ext cx="4933822" cy="50557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760" y="2082840"/>
            <a:ext cx="5931354" cy="2932072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284028" y="177506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7697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(Bug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引入原因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000" y="1186543"/>
            <a:ext cx="4338638" cy="500337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5872" y="1340431"/>
            <a:ext cx="5345113" cy="45815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07827" y="118654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31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noFill/>
          <a:ln w="12700">
            <a:noFill/>
            <a:prstDash val="solid"/>
          </a:ln>
        </p:spPr>
        <p:txBody>
          <a:bodyPr lIns="91440" tIns="45720" rIns="91440" bIns="45720" anchor="t"/>
          <a:lstStyle/>
          <a:p>
            <a:pPr>
              <a:lnSpc>
                <a:spcPct val="91666"/>
              </a:lnSpc>
            </a:pP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AI 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质量报告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(</a:t>
            </a:r>
            <a:r>
              <a:rPr lang="zh-CN" altLang="en-US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测试覆盖度</a:t>
            </a:r>
            <a:r>
              <a:rPr lang="en-US" altLang="zh-CN" dirty="0" smtClean="0">
                <a:solidFill>
                  <a:srgbClr val="32323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/>
              </a:rPr>
              <a:t>)</a:t>
            </a:r>
            <a:endParaRPr lang="en-US" dirty="0">
              <a:solidFill>
                <a:srgbClr val="323232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544" y="1205282"/>
            <a:ext cx="3478667" cy="50940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1165" y="1874383"/>
            <a:ext cx="6667500" cy="25431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142513" y="1498259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提示词</a:t>
            </a:r>
            <a:endParaRPr lang="en-US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6047050" y="4744188"/>
            <a:ext cx="4729807" cy="108585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当前分析是片面的，需要结合需求实装、测试用例实施情况</a:t>
            </a:r>
            <a:endParaRPr lang="en-US" altLang="zh-CN" sz="2400" dirty="0" smtClean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4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综合考虑。</a:t>
            </a:r>
            <a:endParaRPr lang="en-US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030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Neusoft PPT 16:9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581</Words>
  <Application>Microsoft Office PowerPoint</Application>
  <PresentationFormat>宽屏</PresentationFormat>
  <Paragraphs>70</Paragraphs>
  <Slides>12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 YaHei</vt:lpstr>
      <vt:lpstr>Microsoft YaHei</vt:lpstr>
      <vt:lpstr>Noto Sans SC</vt:lpstr>
      <vt:lpstr>Arial</vt:lpstr>
      <vt:lpstr>Verdana</vt:lpstr>
      <vt:lpstr>Wingdings</vt:lpstr>
      <vt:lpstr>Neusoft PPT 16:9</vt:lpstr>
      <vt:lpstr>程序包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cp:lastModifiedBy>杨富东</cp:lastModifiedBy>
  <cp:revision>30</cp:revision>
  <dcterms:modified xsi:type="dcterms:W3CDTF">2026-01-06T09:51:42Z</dcterms:modified>
</cp:coreProperties>
</file>